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7" r:id="rId3"/>
    <p:sldId id="293" r:id="rId4"/>
    <p:sldId id="286" r:id="rId5"/>
    <p:sldId id="288" r:id="rId6"/>
    <p:sldId id="289" r:id="rId7"/>
    <p:sldId id="290" r:id="rId8"/>
    <p:sldId id="291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10" r:id="rId21"/>
    <p:sldId id="2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C1C1"/>
    <a:srgbClr val="FDF7F4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64" autoAdjust="0"/>
  </p:normalViewPr>
  <p:slideViewPr>
    <p:cSldViewPr>
      <p:cViewPr varScale="1">
        <p:scale>
          <a:sx n="77" d="100"/>
          <a:sy n="77" d="100"/>
        </p:scale>
        <p:origin x="912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D59E4-FC23-4F4A-884F-E63D27E1A1F5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AD6C-F92C-43F7-BDF4-169515A33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DAD6C-F92C-43F7-BDF4-169515A330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3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DAD6C-F92C-43F7-BDF4-169515A330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CF0105-7B46-A843-88A9-9DF1ACBC9C1E}"/>
              </a:ext>
            </a:extLst>
          </p:cNvPr>
          <p:cNvSpPr/>
          <p:nvPr userDrawn="1"/>
        </p:nvSpPr>
        <p:spPr>
          <a:xfrm>
            <a:off x="0" y="6140662"/>
            <a:ext cx="12192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0"/>
            <a:ext cx="10363200" cy="1314451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1088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5" name="AutoShape 11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37" name="AutoShape 13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80DC6-84A0-1340-A0F6-9252E4184714}"/>
              </a:ext>
            </a:extLst>
          </p:cNvPr>
          <p:cNvSpPr/>
          <p:nvPr userDrawn="1"/>
        </p:nvSpPr>
        <p:spPr>
          <a:xfrm>
            <a:off x="0" y="7937"/>
            <a:ext cx="12192000" cy="242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2049" name="Picture 1" descr="page27image36985344">
            <a:extLst>
              <a:ext uri="{FF2B5EF4-FFF2-40B4-BE49-F238E27FC236}">
                <a16:creationId xmlns:a16="http://schemas.microsoft.com/office/drawing/2014/main" id="{F1A0B278-3C5C-B54D-8FBD-3FB123A6FF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57744"/>
            <a:ext cx="28956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BA07CD-43C4-6847-9526-1E99807375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600" y="287903"/>
            <a:ext cx="3098800" cy="20064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54FFC4E-2EE0-9C48-BBC0-E95FAE294367}"/>
              </a:ext>
            </a:extLst>
          </p:cNvPr>
          <p:cNvGrpSpPr/>
          <p:nvPr userDrawn="1"/>
        </p:nvGrpSpPr>
        <p:grpSpPr>
          <a:xfrm>
            <a:off x="3118889" y="5950256"/>
            <a:ext cx="5618711" cy="899608"/>
            <a:chOff x="3086395" y="5958392"/>
            <a:chExt cx="5618711" cy="899608"/>
          </a:xfrm>
        </p:grpSpPr>
        <p:pic>
          <p:nvPicPr>
            <p:cNvPr id="20" name="Picture 2" descr="E:\Kathmandu_University_Logo.png">
              <a:extLst>
                <a:ext uri="{FF2B5EF4-FFF2-40B4-BE49-F238E27FC236}">
                  <a16:creationId xmlns:a16="http://schemas.microsoft.com/office/drawing/2014/main" id="{F5531B43-86CC-1842-A5C3-0093C775B14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21" name="Picture 5" descr="File:Aalto University logo.svg - Wikimedia Commons">
              <a:extLst>
                <a:ext uri="{FF2B5EF4-FFF2-40B4-BE49-F238E27FC236}">
                  <a16:creationId xmlns:a16="http://schemas.microsoft.com/office/drawing/2014/main" id="{B2F436B0-25BA-3645-BE44-0090D39F2D2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22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6965192-D524-EC41-AC26-57280394C1C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23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0B7EBB47-FE42-6E4B-99FF-7D2E7D2CBC9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24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3EF2E694-EDAB-1C47-B91D-97425A5B9D7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27image36985344">
            <a:extLst>
              <a:ext uri="{FF2B5EF4-FFF2-40B4-BE49-F238E27FC236}">
                <a16:creationId xmlns:a16="http://schemas.microsoft.com/office/drawing/2014/main" id="{1FD2B901-684B-9744-9E06-1E8BE856E1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31" y="280711"/>
            <a:ext cx="2466969" cy="82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691" y="1605125"/>
            <a:ext cx="10525969" cy="4325275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2806" y="6381063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1D8BD707-D9CF-40AE-B4C6-C98DA3205C09}" type="datetimeFigureOut">
              <a:rPr lang="en-US" smtClean="0"/>
              <a:pPr algn="ctr"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942F44-45F5-FC46-A08A-06F359F1BA6E}"/>
              </a:ext>
            </a:extLst>
          </p:cNvPr>
          <p:cNvSpPr/>
          <p:nvPr userDrawn="1"/>
        </p:nvSpPr>
        <p:spPr>
          <a:xfrm>
            <a:off x="0" y="0"/>
            <a:ext cx="12192000" cy="228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48A920-1827-044A-AD33-6F3A30BFBBE8}"/>
              </a:ext>
            </a:extLst>
          </p:cNvPr>
          <p:cNvGrpSpPr/>
          <p:nvPr userDrawn="1"/>
        </p:nvGrpSpPr>
        <p:grpSpPr>
          <a:xfrm>
            <a:off x="3124200" y="5999555"/>
            <a:ext cx="5295605" cy="858445"/>
            <a:chOff x="3086395" y="5958392"/>
            <a:chExt cx="5618711" cy="899608"/>
          </a:xfrm>
        </p:grpSpPr>
        <p:pic>
          <p:nvPicPr>
            <p:cNvPr id="14" name="Picture 2" descr="E:\Kathmandu_University_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35" name="Picture 5" descr="File:Aalto University logo.svg - Wikimedia Commons">
              <a:extLst>
                <a:ext uri="{FF2B5EF4-FFF2-40B4-BE49-F238E27FC236}">
                  <a16:creationId xmlns:a16="http://schemas.microsoft.com/office/drawing/2014/main" id="{A23141AD-2BDB-8340-93D5-75482C42867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36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CDA02F4-F9F6-AA43-8FF1-D9801A8DBD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38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16ED7A43-7D5E-3C49-A943-F8EC8DEF1E0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39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D72B385F-A031-8C46-8412-B8954FC43A2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966" y="222520"/>
            <a:ext cx="7907065" cy="131345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67700B-C259-4444-969D-45D11352D93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1417" y="309798"/>
            <a:ext cx="1746549" cy="113085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DB07-FEDE-FB45-8BB8-F7B18081D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10820400" cy="27432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 5: </a:t>
            </a:r>
            <a:br>
              <a:rPr lang="en-US" sz="3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 Monitoring and Condition Based Maintenance (10L + 5P hours)</a:t>
            </a:r>
            <a:b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P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4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Scheduled Maintenance</a:t>
            </a:r>
            <a:endParaRPr lang="en-US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Tools and Techniques:</a:t>
            </a: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Monitoring Tools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Vibration analysis, thermography, oil analysis.</a:t>
            </a: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Computerized Maintenance Management Systems (CMMS)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Managing maintenance schedules, tracking work orders, and maintaining records.</a:t>
            </a: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Checklists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Standardized lists to ensure all steps are followed.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82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Preventive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Maintenance</a:t>
            </a:r>
            <a:endParaRPr lang="en-US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 types of maintenance can be generally classified into two categories: </a:t>
            </a:r>
            <a:r>
              <a:rPr lang="en-US" sz="25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Corrective and Preventive </a:t>
            </a: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5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aintenance.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</a:t>
            </a:r>
            <a:r>
              <a:rPr lang="en-US" sz="25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corrective maintenance, also known as reactive maintenance</a:t>
            </a: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all needed control and repairs are assumed to the equipment after the failure has already occurred.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same time, it is possible to assume </a:t>
            </a:r>
            <a:r>
              <a:rPr lang="en-US" sz="25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preventive maintenance </a:t>
            </a: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electrical equipment in order to avoid catastrophic outcomes.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case, the electrical equipment needs to be regularly checked through scheduled and specified inspections.</a:t>
            </a:r>
            <a:endParaRPr lang="en-US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87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Preventive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Maintenance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Unfortunately, aforementioned maintenance types are not suitable for industry, as both of them have a substantial economic impact.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</a:t>
            </a:r>
            <a:r>
              <a:rPr lang="en-US" sz="2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corrective maintenance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equipment is already damaged or broken, disrupting the process.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case of </a:t>
            </a:r>
            <a:r>
              <a:rPr lang="en-US" sz="2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preventive maintenance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there is a possibility that equipment is about to be broken in near future, which also will have a negative impact of operation.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334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6DA536-AE1C-DAFD-361E-A4D11E89C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225280"/>
            <a:ext cx="11412574" cy="43373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A2CCFE-0ACB-6CAD-4385-C0270E5D41DB}"/>
              </a:ext>
            </a:extLst>
          </p:cNvPr>
          <p:cNvSpPr txBox="1"/>
          <p:nvPr/>
        </p:nvSpPr>
        <p:spPr>
          <a:xfrm>
            <a:off x="1523370" y="5377934"/>
            <a:ext cx="8394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1: </a:t>
            </a:r>
            <a:r>
              <a:rPr lang="en-US" sz="1800" b="0" i="0" u="none" strike="noStrike" baseline="0" dirty="0">
                <a:latin typeface="CIDFont+F2"/>
              </a:rPr>
              <a:t>Maintenance types: a) corrective maintenance and b) preventive maintenance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8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Predictive Maintenance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minimize downtime due to scheduled checks and decrease shutdown costs, manufacturers apply </a:t>
            </a:r>
            <a:r>
              <a:rPr lang="en-US" sz="2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predictive approaches 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production.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case of </a:t>
            </a:r>
            <a:r>
              <a:rPr lang="en-US" sz="2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predictive maintenance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condition monitoring is a crucial component that allows to forecast a potential damage based on working conditions of electrical equipment.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schematic illustration of the predictive maintenance is shown in Figure 2.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2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A9EC77-98F6-6FE4-1159-BC3EB8DA7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1066800"/>
            <a:ext cx="7962625" cy="43550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EA0528-16CE-E4A2-1E10-EDDC5603BD12}"/>
              </a:ext>
            </a:extLst>
          </p:cNvPr>
          <p:cNvSpPr txBox="1"/>
          <p:nvPr/>
        </p:nvSpPr>
        <p:spPr>
          <a:xfrm>
            <a:off x="3537800" y="5421868"/>
            <a:ext cx="436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2: </a:t>
            </a:r>
            <a:r>
              <a:rPr lang="en-US" sz="1800" b="0" i="0" u="none" strike="noStrike" baseline="0" dirty="0">
                <a:latin typeface="CIDFont+F2"/>
              </a:rPr>
              <a:t>The idea of predictive maintenance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920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Predictive Maintenance </a:t>
            </a:r>
            <a:r>
              <a:rPr lang="en-US" b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huge amount of data and numerous parameters to be monitored, it is reasonable to use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diagnostics and condition monitoring, </a:t>
            </a:r>
            <a:r>
              <a:rPr lang="en-US" sz="2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neural networks </a:t>
            </a: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considered as an effective tool.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their non-linearity and extremely good adaptivity, neural networks are able to make precise predictions.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 deal with classification, prediction, and recognition, so they can out-perform nearly every machine learning algorithm.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neural networks reproduce biological nervous systems as well as its ability to learn and correct errors by modeling the brain’s low-level structure.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an artificial structure, it is needed to create a system with a similar structure as biological one.</a:t>
            </a:r>
            <a:endParaRPr lang="en-US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039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 Monitoring and Signal Processing for State of Health and Fault Indications.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monitoring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involves the continuous or periodic assessment of equipment health to detect potential faults early.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processing for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of health (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involves analyzing and interpreting signals from equipment to assess its condition and predict potential failures.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processing for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fault indications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involves analyzing and interpreting signals from equipment to detect, diagnose, and predict faults.</a:t>
            </a:r>
            <a:endParaRPr lang="en-US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666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 Monitoring and Signal Processing for State of Health and Fault Indications.</a:t>
            </a:r>
          </a:p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Fault Detection and Diagnosis:</a:t>
            </a:r>
          </a:p>
          <a:p>
            <a:pPr marL="514350" indent="-51435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Pattern Recognition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Identifying known fault patterns in the signal data.</a:t>
            </a:r>
          </a:p>
          <a:p>
            <a:pPr marL="514350" indent="-51435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Anomaly Detection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Identifying deviations from normal operating conditions that may indicate potential issues.</a:t>
            </a:r>
          </a:p>
          <a:p>
            <a:pPr marL="514350" indent="-51435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Algorithms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Machine learning models that categorize signal data into normal and faulty states.</a:t>
            </a:r>
          </a:p>
          <a:p>
            <a:pPr marL="514350" indent="-51435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Models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Predicting the severity of faults and remaining useful life (RUL) of equipment.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597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 Monitoring and Signal Processing for State of Health and Fault Indications.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and AI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Algorithms trained on historical data to classify and predict faults.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Techniques include:</a:t>
            </a: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Machines (SVM)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Neural Networks (ANN)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Learning Models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414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Outlines:</a:t>
            </a:r>
          </a:p>
          <a:p>
            <a:pPr marL="742950" indent="-742950" algn="just">
              <a:buAutoNum type="arabicPeriod"/>
            </a:pPr>
            <a:r>
              <a:rPr lang="en-US" sz="3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Breakdown vs. Condition Based Maintenance; Scheduled, Preventive and Predictive maintenance; </a:t>
            </a:r>
          </a:p>
          <a:p>
            <a:pPr marL="742950" indent="-742950" algn="just">
              <a:buAutoNum type="arabicPeriod"/>
            </a:pPr>
            <a:r>
              <a:rPr lang="en-US" sz="3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 monitoring and signal processing for state of health and fault indications.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326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negatively!</a:t>
            </a:r>
            <a:endParaRPr lang="en-NP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28F5BB-2E4A-C686-80BF-F861CCD9F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02020"/>
            <a:ext cx="11722020" cy="2853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9A1D5F-99CE-D29C-2B31-7272F19FDF02}"/>
              </a:ext>
            </a:extLst>
          </p:cNvPr>
          <p:cNvSpPr txBox="1"/>
          <p:nvPr/>
        </p:nvSpPr>
        <p:spPr>
          <a:xfrm>
            <a:off x="838200" y="4522208"/>
            <a:ext cx="939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3: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Overview of  Sensors, data acquisition and Signal Pre-processing in condition monitoring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296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417AD1-083E-FEC5-C7D3-F5ED6139CDEA}"/>
              </a:ext>
            </a:extLst>
          </p:cNvPr>
          <p:cNvSpPr txBox="1"/>
          <p:nvPr/>
        </p:nvSpPr>
        <p:spPr>
          <a:xfrm>
            <a:off x="26504" y="1447800"/>
            <a:ext cx="1216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4999CAA-CFF6-2C9B-2D42-13E42F878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710262"/>
              </p:ext>
            </p:extLst>
          </p:nvPr>
        </p:nvGraphicFramePr>
        <p:xfrm>
          <a:off x="0" y="1971675"/>
          <a:ext cx="12120563" cy="376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940848" imgH="1853053" progId="Word.Document.12">
                  <p:embed/>
                </p:oleObj>
              </mc:Choice>
              <mc:Fallback>
                <p:oleObj name="Document" r:id="rId3" imgW="5940848" imgH="18530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971675"/>
                        <a:ext cx="12120563" cy="3768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1428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9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3900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39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sz="39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9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vs. Condition Based Maintenance</a:t>
            </a:r>
            <a:endParaRPr lang="en-US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19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Versus Condition-based-maintenance.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Breakdown Maintenance (Reactive Maintenance)</a:t>
            </a:r>
          </a:p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Unplanned: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 activities are not scheduled; they occur in response to equipment failure.</a:t>
            </a:r>
          </a:p>
          <a:p>
            <a:pPr marL="0" indent="0">
              <a:buNone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Immediate Action Required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Repairs need to be carried out immediately to minimize downtime.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Higher Downtime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Equipment downtime is typically longer because repairs are unplanned and may require time to diagnose and fix the issue.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</p:spTree>
    <p:extLst>
      <p:ext uri="{BB962C8B-B14F-4D97-AF65-F5344CB8AC3E}">
        <p14:creationId xmlns:p14="http://schemas.microsoft.com/office/powerpoint/2010/main" val="1094134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Versus Condition-based-maintenance. </a:t>
            </a:r>
            <a:endParaRPr lang="en-US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Breakdown Maintenance (Reactive Maintenance)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Higher Cost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Often leads to higher costs due to emergency repairs, overtime labor, and potential secondary damage to equipment.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5. Limited Life Cycle Management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Focus is on immediate fixes rather than extending the overall life of the equipment.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</p:spTree>
    <p:extLst>
      <p:ext uri="{BB962C8B-B14F-4D97-AF65-F5344CB8AC3E}">
        <p14:creationId xmlns:p14="http://schemas.microsoft.com/office/powerpoint/2010/main" val="273536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Versus Condition-based-maintenance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2800" b="1" dirty="0">
                <a:solidFill>
                  <a:srgbClr val="FF0000"/>
                </a:solidFill>
              </a:rPr>
              <a:t>b. Condition-Based Maintenance (CBM) (Predictive Maintenance)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Planned and Predictive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Maintenance is scheduled based on the actual condition and performance data of the equipment.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Monitoring and Analysis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Utilizes sensors, diagnostics, and data analysis tools to monitor equipment health.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Reduced Downtime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Maintenance can be planned and performed before a failure occurs, reducing unplanned downtime.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</p:spTree>
    <p:extLst>
      <p:ext uri="{BB962C8B-B14F-4D97-AF65-F5344CB8AC3E}">
        <p14:creationId xmlns:p14="http://schemas.microsoft.com/office/powerpoint/2010/main" val="210930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Versus Condition-based-maintenance. </a:t>
            </a:r>
          </a:p>
          <a:p>
            <a:pPr marL="0" indent="0" algn="ctr">
              <a:buNone/>
            </a:pPr>
            <a:endParaRPr lang="en-US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Condition-Based Maintenance (CBM) (Predictive Maintenance)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Optimized Maintenance Intervals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Maintenance activities are performed only when necessary, extending equipment life and reducing unnecessary maintenance.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Higher Initial Investment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Requires investment in monitoring systems and technology.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</p:spTree>
    <p:extLst>
      <p:ext uri="{BB962C8B-B14F-4D97-AF65-F5344CB8AC3E}">
        <p14:creationId xmlns:p14="http://schemas.microsoft.com/office/powerpoint/2010/main" val="446541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Merits and Demerits of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Breakdown Versus Condition-based-maintenance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35FBFD9-D77F-1C79-7918-847421BC4185}"/>
              </a:ext>
            </a:extLst>
          </p:cNvPr>
          <p:cNvGraphicFramePr>
            <a:graphicFrameLocks noGrp="1"/>
          </p:cNvGraphicFramePr>
          <p:nvPr/>
        </p:nvGraphicFramePr>
        <p:xfrm>
          <a:off x="1415116" y="2209800"/>
          <a:ext cx="9481483" cy="2819400"/>
        </p:xfrm>
        <a:graphic>
          <a:graphicData uri="http://schemas.openxmlformats.org/drawingml/2006/table">
            <a:tbl>
              <a:tblPr firstRow="1" bandRow="1"/>
              <a:tblGrid>
                <a:gridCol w="2735043">
                  <a:extLst>
                    <a:ext uri="{9D8B030D-6E8A-4147-A177-3AD203B41FA5}">
                      <a16:colId xmlns:a16="http://schemas.microsoft.com/office/drawing/2014/main" val="220654872"/>
                    </a:ext>
                  </a:extLst>
                </a:gridCol>
                <a:gridCol w="3829061">
                  <a:extLst>
                    <a:ext uri="{9D8B030D-6E8A-4147-A177-3AD203B41FA5}">
                      <a16:colId xmlns:a16="http://schemas.microsoft.com/office/drawing/2014/main" val="1031270104"/>
                    </a:ext>
                  </a:extLst>
                </a:gridCol>
                <a:gridCol w="2917379">
                  <a:extLst>
                    <a:ext uri="{9D8B030D-6E8A-4147-A177-3AD203B41FA5}">
                      <a16:colId xmlns:a16="http://schemas.microsoft.com/office/drawing/2014/main" val="3691259177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Break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Condition based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159094"/>
                  </a:ext>
                </a:extLst>
              </a:tr>
              <a:tr h="469900">
                <a:tc rowSpan="3">
                  <a:txBody>
                    <a:bodyPr/>
                    <a:lstStyle/>
                    <a:p>
                      <a:pPr lvl="0" algn="ctr"/>
                      <a:endParaRPr lang="en-US" dirty="0"/>
                    </a:p>
                    <a:p>
                      <a:pPr lvl="0" algn="ctr"/>
                      <a:r>
                        <a:rPr lang="en-US" dirty="0"/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Simplicity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Improved Reliability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81996"/>
                  </a:ext>
                </a:extLst>
              </a:tr>
              <a:tr h="4699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Short-term cost saving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Better Resource Allocation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510386"/>
                  </a:ext>
                </a:extLst>
              </a:tr>
              <a:tr h="4699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941517"/>
                  </a:ext>
                </a:extLst>
              </a:tr>
              <a:tr h="469900">
                <a:tc rowSpan="2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Disadvantages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Unpredictability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Higher Initial Costs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04031"/>
                  </a:ext>
                </a:extLst>
              </a:tr>
              <a:tr h="4699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Higher Long-Term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Complexity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33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6248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 of Maintenance: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Scheduled Maintenance</a:t>
            </a:r>
            <a:endParaRPr lang="en-US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Scheduled Maintenance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Regularly planned maintenance activities to prevent unexpected equipment failures and ensure optimal performance.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Types: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Preventive Maintenance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Routine inspections and servicing based on time intervals or usage.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Predictive Maintenance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Maintenance activities based on real-time data and condition monitoring.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Time-Based Maintenance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Scheduled at fixed intervals (daily, weekly, monthly, annually).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Usage-Based Maintenance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Based on the actual use of equipment (e.g., every 1000 hours of operation).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0BA93B-57C6-DD04-3646-E8CDA6DF9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634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8938</TotalTime>
  <Words>1462</Words>
  <Application>Microsoft Office PowerPoint</Application>
  <PresentationFormat>Widescreen</PresentationFormat>
  <Paragraphs>138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CIDFont+F2</vt:lpstr>
      <vt:lpstr>Times New Roman</vt:lpstr>
      <vt:lpstr>Wingdings</vt:lpstr>
      <vt:lpstr>Office Theme</vt:lpstr>
      <vt:lpstr>Document</vt:lpstr>
      <vt:lpstr>Unit 5:  Condition Monitoring and Condition Based Maintenance (10L + 5P hours)  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As learners, we must put more of an emphasis on LISTENING than on working alone!</vt:lpstr>
      <vt:lpstr>Develop the practice of thinking positively because our minds are typically more predisposed to thinking negatively!</vt:lpstr>
      <vt:lpstr>As learners, we must put more of an emphasis on LISTENING than on working alone!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Enhancement in Electrical Equipment Condition Monitoring and Fault Diagnostics</dc:title>
  <dc:creator>Dell</dc:creator>
  <cp:lastModifiedBy>Aita Bahadur Subba</cp:lastModifiedBy>
  <cp:revision>92</cp:revision>
  <dcterms:created xsi:type="dcterms:W3CDTF">2006-08-16T00:00:00Z</dcterms:created>
  <dcterms:modified xsi:type="dcterms:W3CDTF">2024-07-12T00:55:59Z</dcterms:modified>
</cp:coreProperties>
</file>